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9144000"/>
  <p:notesSz cx="6858000" cy="9144000"/>
  <p:embeddedFontLst>
    <p:embeddedFont>
      <p:font typeface="Inter"/>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3" roundtripDataSignature="AMtx7mgs/mCAMaA1xLFhDUIPbrnkIDoO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E39AFD-C2AB-437C-B963-4A126B10801F}">
  <a:tblStyle styleId="{D4E39AFD-C2AB-437C-B963-4A126B10801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Inter-bold.fntdata"/><Relationship Id="rId10" Type="http://schemas.openxmlformats.org/officeDocument/2006/relationships/slide" Target="slides/slide4.xml"/><Relationship Id="rId21" Type="http://schemas.openxmlformats.org/officeDocument/2006/relationships/font" Target="fonts/Inter-regular.fntdata"/><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bd6a2e61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29" name="Google Shape;129;g26bd6a2e617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bd6a2e617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6bd6a2e61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Kyle</a:t>
            </a:r>
            <a:endParaRPr/>
          </a:p>
        </p:txBody>
      </p:sp>
      <p:sp>
        <p:nvSpPr>
          <p:cNvPr id="63" name="Google Shape;6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bd6a2e617_0_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bd6a2e617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g26bd6a2e617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bd9fda19f_0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bd9fda19f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g26bd9fda19f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95" name="Google Shape;9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01" name="Google Shape;10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bd9fda19f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15" name="Google Shape;115;g26bd9fda19f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bd6a2e617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26bd6a2e61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2"/>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12"/>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3"/>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3"/>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4"/>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4"/>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4"/>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5"/>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6"/>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7"/>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7"/>
          <p:cNvSpPr/>
          <p:nvPr>
            <p:ph idx="2" type="pic"/>
          </p:nvPr>
        </p:nvSpPr>
        <p:spPr>
          <a:xfrm>
            <a:off x="3200400" y="1196430"/>
            <a:ext cx="5486400" cy="4850287"/>
          </a:xfrm>
          <a:prstGeom prst="rect">
            <a:avLst/>
          </a:prstGeom>
          <a:noFill/>
          <a:ln>
            <a:noFill/>
          </a:ln>
        </p:spPr>
      </p:sp>
      <p:sp>
        <p:nvSpPr>
          <p:cNvPr id="50" name="Google Shape;50;p17"/>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jp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txBox="1"/>
          <p:nvPr>
            <p:ph type="ctrTitle"/>
          </p:nvPr>
        </p:nvSpPr>
        <p:spPr>
          <a:xfrm>
            <a:off x="1619250" y="3814625"/>
            <a:ext cx="7302600" cy="22968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11111"/>
              <a:buFont typeface="Arial"/>
              <a:buNone/>
            </a:pPr>
            <a:r>
              <a:rPr lang="en-US"/>
              <a:t>Team 30: Smart Pest Repeller</a:t>
            </a:r>
            <a:endParaRPr/>
          </a:p>
          <a:p>
            <a:pPr indent="0" lvl="0" marL="0" rtl="0" algn="r">
              <a:lnSpc>
                <a:spcPct val="100000"/>
              </a:lnSpc>
              <a:spcBef>
                <a:spcPts val="0"/>
              </a:spcBef>
              <a:spcAft>
                <a:spcPts val="0"/>
              </a:spcAft>
              <a:buClr>
                <a:schemeClr val="lt1"/>
              </a:buClr>
              <a:buSzPct val="162932"/>
              <a:buFont typeface="Arial"/>
              <a:buNone/>
            </a:pPr>
            <a:r>
              <a:rPr lang="en-US"/>
              <a:t>Bi-Weekly Update 4</a:t>
            </a:r>
            <a:br>
              <a:rPr lang="en-US"/>
            </a:br>
            <a:r>
              <a:rPr lang="en-US" sz="2455"/>
              <a:t>Andrew Albritton</a:t>
            </a:r>
            <a:endParaRPr sz="2455"/>
          </a:p>
          <a:p>
            <a:pPr indent="0" lvl="0" marL="0" rtl="0" algn="r">
              <a:lnSpc>
                <a:spcPct val="100000"/>
              </a:lnSpc>
              <a:spcBef>
                <a:spcPts val="0"/>
              </a:spcBef>
              <a:spcAft>
                <a:spcPts val="0"/>
              </a:spcAft>
              <a:buClr>
                <a:schemeClr val="lt1"/>
              </a:buClr>
              <a:buSzPct val="162932"/>
              <a:buFont typeface="Arial"/>
              <a:buNone/>
            </a:pPr>
            <a:r>
              <a:rPr lang="en-US" sz="2455"/>
              <a:t>Michael McNeil</a:t>
            </a:r>
            <a:endParaRPr sz="2455"/>
          </a:p>
          <a:p>
            <a:pPr indent="0" lvl="0" marL="0" rtl="0" algn="r">
              <a:lnSpc>
                <a:spcPct val="100000"/>
              </a:lnSpc>
              <a:spcBef>
                <a:spcPts val="0"/>
              </a:spcBef>
              <a:spcAft>
                <a:spcPts val="0"/>
              </a:spcAft>
              <a:buClr>
                <a:schemeClr val="lt1"/>
              </a:buClr>
              <a:buSzPct val="162932"/>
              <a:buFont typeface="Arial"/>
              <a:buNone/>
            </a:pPr>
            <a:r>
              <a:rPr lang="en-US" sz="2455"/>
              <a:t>Melquisedec Ordonez</a:t>
            </a:r>
            <a:br>
              <a:rPr lang="en-US" sz="2455"/>
            </a:br>
            <a:r>
              <a:rPr lang="en-US" sz="2455"/>
              <a:t>Sponsor: Peng Hao Huang</a:t>
            </a:r>
            <a:br>
              <a:rPr lang="en-US" sz="2455"/>
            </a:br>
            <a:r>
              <a:rPr lang="en-US" sz="2455"/>
              <a:t>TA: Eric Robles</a:t>
            </a:r>
            <a:br>
              <a:rPr lang="en-US" sz="2455"/>
            </a:br>
            <a:endParaRPr sz="2455"/>
          </a:p>
        </p:txBody>
      </p:sp>
      <p:sp>
        <p:nvSpPr>
          <p:cNvPr id="59" name="Google Shape;59;p2"/>
          <p:cNvSpPr/>
          <p:nvPr/>
        </p:nvSpPr>
        <p:spPr>
          <a:xfrm>
            <a:off x="0" y="0"/>
            <a:ext cx="6111425" cy="6111425"/>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p2"/>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6bd6a2e617_0_1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Melquisedec Ordonez</a:t>
            </a:r>
            <a:endParaRPr/>
          </a:p>
        </p:txBody>
      </p:sp>
      <p:graphicFrame>
        <p:nvGraphicFramePr>
          <p:cNvPr id="132" name="Google Shape;132;g26bd6a2e617_0_10"/>
          <p:cNvGraphicFramePr/>
          <p:nvPr/>
        </p:nvGraphicFramePr>
        <p:xfrm>
          <a:off x="685800" y="1952075"/>
          <a:ext cx="3000000" cy="3000000"/>
        </p:xfrm>
        <a:graphic>
          <a:graphicData uri="http://schemas.openxmlformats.org/drawingml/2006/table">
            <a:tbl>
              <a:tblPr>
                <a:noFill/>
                <a:tableStyleId>{D4E39AFD-C2AB-437C-B963-4A126B10801F}</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30</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Integration with MCU subsystem complete(3.2.3.2.1 on validation plan)</a:t>
                      </a:r>
                      <a:endParaRPr sz="1800"/>
                    </a:p>
                    <a:p>
                      <a:pPr indent="-342900" lvl="0" marL="457200" marR="0" rtl="0" algn="l">
                        <a:spcBef>
                          <a:spcPts val="0"/>
                        </a:spcBef>
                        <a:spcAft>
                          <a:spcPts val="0"/>
                        </a:spcAft>
                        <a:buSzPts val="1800"/>
                        <a:buChar char="●"/>
                      </a:pPr>
                      <a:r>
                        <a:rPr lang="en-US" sz="1800"/>
                        <a:t>Board assembled</a:t>
                      </a:r>
                      <a:endParaRPr sz="1800"/>
                    </a:p>
                    <a:p>
                      <a:pPr indent="0" lvl="0" marL="0" marR="0" rtl="0" algn="l">
                        <a:spcBef>
                          <a:spcPts val="0"/>
                        </a:spcBef>
                        <a:spcAft>
                          <a:spcPts val="0"/>
                        </a:spcAft>
                        <a:buClr>
                          <a:schemeClr val="dk1"/>
                        </a:buClr>
                        <a:buSzPts val="1800"/>
                        <a:buFont typeface="Arial"/>
                        <a:buNone/>
                      </a:pPr>
                      <a:r>
                        <a:t/>
                      </a:r>
                      <a:endParaRPr sz="1800"/>
                    </a:p>
                    <a:p>
                      <a:pPr indent="0" lvl="0" marL="0" marR="0" rtl="0" algn="l">
                        <a:spcBef>
                          <a:spcPts val="0"/>
                        </a:spcBef>
                        <a:spcAft>
                          <a:spcPts val="0"/>
                        </a:spcAft>
                        <a:buClr>
                          <a:schemeClr val="dk1"/>
                        </a:buClr>
                        <a:buSzPts val="1800"/>
                        <a:buFont typeface="Arial"/>
                        <a:buNone/>
                      </a:pPr>
                      <a:r>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Fix </a:t>
                      </a:r>
                      <a:r>
                        <a:rPr lang="en-US" sz="1800"/>
                        <a:t>board</a:t>
                      </a:r>
                      <a:r>
                        <a:rPr lang="en-US" sz="1800"/>
                        <a:t> to fully operational</a:t>
                      </a:r>
                      <a:endParaRPr sz="1800"/>
                    </a:p>
                    <a:p>
                      <a:pPr indent="-342900" lvl="0" marL="457200" marR="0" rtl="0" algn="l">
                        <a:spcBef>
                          <a:spcPts val="0"/>
                        </a:spcBef>
                        <a:spcAft>
                          <a:spcPts val="0"/>
                        </a:spcAft>
                        <a:buSzPts val="1800"/>
                        <a:buChar char="●"/>
                      </a:pPr>
                      <a:r>
                        <a:rPr lang="en-US" sz="1800"/>
                        <a:t>Validate </a:t>
                      </a:r>
                      <a:r>
                        <a:rPr lang="en-US" sz="1800"/>
                        <a:t>remaining requirements per Validation Plan</a:t>
                      </a:r>
                      <a:endParaRPr sz="1800"/>
                    </a:p>
                    <a:p>
                      <a:pPr indent="-342900" lvl="0" marL="457200" marR="0" rtl="0" algn="l">
                        <a:spcBef>
                          <a:spcPts val="0"/>
                        </a:spcBef>
                        <a:spcAft>
                          <a:spcPts val="0"/>
                        </a:spcAft>
                        <a:buSzPts val="1800"/>
                        <a:buChar char="●"/>
                      </a:pPr>
                      <a:r>
                        <a:rPr lang="en-US" sz="1800"/>
                        <a:t>Implement screen for simple system updates to user.</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6bd6a2e617_0_26"/>
          <p:cNvSpPr txBox="1"/>
          <p:nvPr>
            <p:ph type="title"/>
          </p:nvPr>
        </p:nvSpPr>
        <p:spPr>
          <a:xfrm>
            <a:off x="624250" y="111042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Melquisedec Ordonez</a:t>
            </a:r>
            <a:endParaRPr/>
          </a:p>
        </p:txBody>
      </p:sp>
      <p:pic>
        <p:nvPicPr>
          <p:cNvPr id="138" name="Google Shape;138;g26bd6a2e617_0_26"/>
          <p:cNvPicPr preferRelativeResize="0"/>
          <p:nvPr/>
        </p:nvPicPr>
        <p:blipFill rotWithShape="1">
          <a:blip r:embed="rId3">
            <a:alphaModFix/>
          </a:blip>
          <a:srcRect b="37787" l="0" r="0" t="14026"/>
          <a:stretch/>
        </p:blipFill>
        <p:spPr>
          <a:xfrm>
            <a:off x="152200" y="1914125"/>
            <a:ext cx="2816550" cy="1514875"/>
          </a:xfrm>
          <a:prstGeom prst="rect">
            <a:avLst/>
          </a:prstGeom>
          <a:noFill/>
          <a:ln>
            <a:noFill/>
          </a:ln>
        </p:spPr>
      </p:pic>
      <p:pic>
        <p:nvPicPr>
          <p:cNvPr id="139" name="Google Shape;139;g26bd6a2e617_0_26"/>
          <p:cNvPicPr preferRelativeResize="0"/>
          <p:nvPr/>
        </p:nvPicPr>
        <p:blipFill rotWithShape="1">
          <a:blip r:embed="rId4">
            <a:alphaModFix/>
          </a:blip>
          <a:srcRect b="35523" l="0" r="3864" t="19651"/>
          <a:stretch/>
        </p:blipFill>
        <p:spPr>
          <a:xfrm>
            <a:off x="152200" y="3429000"/>
            <a:ext cx="2816550" cy="1541299"/>
          </a:xfrm>
          <a:prstGeom prst="rect">
            <a:avLst/>
          </a:prstGeom>
          <a:noFill/>
          <a:ln>
            <a:noFill/>
          </a:ln>
        </p:spPr>
      </p:pic>
      <p:pic>
        <p:nvPicPr>
          <p:cNvPr id="140" name="Google Shape;140;g26bd6a2e617_0_26"/>
          <p:cNvPicPr preferRelativeResize="0"/>
          <p:nvPr/>
        </p:nvPicPr>
        <p:blipFill rotWithShape="1">
          <a:blip r:embed="rId5">
            <a:alphaModFix/>
          </a:blip>
          <a:srcRect b="46221" l="1633" r="4505" t="15379"/>
          <a:stretch/>
        </p:blipFill>
        <p:spPr>
          <a:xfrm>
            <a:off x="152200" y="4970300"/>
            <a:ext cx="2816550" cy="1656552"/>
          </a:xfrm>
          <a:prstGeom prst="rect">
            <a:avLst/>
          </a:prstGeom>
          <a:noFill/>
          <a:ln>
            <a:noFill/>
          </a:ln>
        </p:spPr>
      </p:pic>
      <p:pic>
        <p:nvPicPr>
          <p:cNvPr id="141" name="Google Shape;141;g26bd6a2e617_0_26"/>
          <p:cNvPicPr preferRelativeResize="0"/>
          <p:nvPr/>
        </p:nvPicPr>
        <p:blipFill rotWithShape="1">
          <a:blip r:embed="rId6">
            <a:alphaModFix/>
          </a:blip>
          <a:srcRect b="17582" l="0" r="7783" t="20374"/>
          <a:stretch/>
        </p:blipFill>
        <p:spPr>
          <a:xfrm>
            <a:off x="5246100" y="1919650"/>
            <a:ext cx="3791700" cy="3401573"/>
          </a:xfrm>
          <a:prstGeom prst="rect">
            <a:avLst/>
          </a:prstGeom>
          <a:noFill/>
          <a:ln>
            <a:noFill/>
          </a:ln>
        </p:spPr>
      </p:pic>
      <p:sp>
        <p:nvSpPr>
          <p:cNvPr id="142" name="Google Shape;142;g26bd6a2e617_0_26"/>
          <p:cNvSpPr txBox="1"/>
          <p:nvPr/>
        </p:nvSpPr>
        <p:spPr>
          <a:xfrm>
            <a:off x="3018700" y="1919650"/>
            <a:ext cx="24081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40 KHz</a:t>
            </a:r>
            <a:endParaRPr sz="1800">
              <a:solidFill>
                <a:schemeClr val="dk1"/>
              </a:solidFill>
            </a:endParaRPr>
          </a:p>
        </p:txBody>
      </p:sp>
      <p:sp>
        <p:nvSpPr>
          <p:cNvPr id="143" name="Google Shape;143;g26bd6a2e617_0_26"/>
          <p:cNvSpPr txBox="1"/>
          <p:nvPr/>
        </p:nvSpPr>
        <p:spPr>
          <a:xfrm>
            <a:off x="2968750" y="3444975"/>
            <a:ext cx="24081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5</a:t>
            </a:r>
            <a:r>
              <a:rPr lang="en-US" sz="1800">
                <a:solidFill>
                  <a:schemeClr val="dk1"/>
                </a:solidFill>
              </a:rPr>
              <a:t>0 KHz</a:t>
            </a:r>
            <a:endParaRPr sz="1800">
              <a:solidFill>
                <a:schemeClr val="dk1"/>
              </a:solidFill>
            </a:endParaRPr>
          </a:p>
        </p:txBody>
      </p:sp>
      <p:sp>
        <p:nvSpPr>
          <p:cNvPr id="144" name="Google Shape;144;g26bd6a2e617_0_26"/>
          <p:cNvSpPr txBox="1"/>
          <p:nvPr/>
        </p:nvSpPr>
        <p:spPr>
          <a:xfrm>
            <a:off x="3018700" y="4970300"/>
            <a:ext cx="24081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70 KHz</a:t>
            </a:r>
            <a:endParaRPr sz="1800">
              <a:solidFill>
                <a:schemeClr val="dk1"/>
              </a:solidFill>
            </a:endParaRPr>
          </a:p>
        </p:txBody>
      </p:sp>
      <p:sp>
        <p:nvSpPr>
          <p:cNvPr id="145" name="Google Shape;145;g26bd6a2e617_0_26"/>
          <p:cNvSpPr txBox="1"/>
          <p:nvPr/>
        </p:nvSpPr>
        <p:spPr>
          <a:xfrm>
            <a:off x="6733000" y="5851750"/>
            <a:ext cx="10794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MCU</a:t>
            </a:r>
            <a:endParaRPr sz="1800">
              <a:solidFill>
                <a:schemeClr val="dk1"/>
              </a:solidFill>
            </a:endParaRPr>
          </a:p>
        </p:txBody>
      </p:sp>
      <p:sp>
        <p:nvSpPr>
          <p:cNvPr id="146" name="Google Shape;146;g26bd6a2e617_0_26"/>
          <p:cNvSpPr txBox="1"/>
          <p:nvPr/>
        </p:nvSpPr>
        <p:spPr>
          <a:xfrm>
            <a:off x="3824700" y="2640763"/>
            <a:ext cx="14214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Frequency </a:t>
            </a:r>
            <a:r>
              <a:rPr lang="en-US" sz="1800">
                <a:solidFill>
                  <a:schemeClr val="dk1"/>
                </a:solidFill>
              </a:rPr>
              <a:t>Generator</a:t>
            </a:r>
            <a:r>
              <a:rPr lang="en-US" sz="1800">
                <a:solidFill>
                  <a:schemeClr val="dk1"/>
                </a:solidFill>
              </a:rPr>
              <a:t> </a:t>
            </a:r>
            <a:endParaRPr sz="1800">
              <a:solidFill>
                <a:schemeClr val="dk1"/>
              </a:solidFill>
            </a:endParaRPr>
          </a:p>
        </p:txBody>
      </p:sp>
      <p:cxnSp>
        <p:nvCxnSpPr>
          <p:cNvPr id="147" name="Google Shape;147;g26bd6a2e617_0_26"/>
          <p:cNvCxnSpPr>
            <a:stCxn id="145" idx="0"/>
          </p:cNvCxnSpPr>
          <p:nvPr/>
        </p:nvCxnSpPr>
        <p:spPr>
          <a:xfrm rot="10800000">
            <a:off x="7184200" y="4781950"/>
            <a:ext cx="88500" cy="1069800"/>
          </a:xfrm>
          <a:prstGeom prst="straightConnector1">
            <a:avLst/>
          </a:prstGeom>
          <a:noFill/>
          <a:ln cap="flat" cmpd="sng" w="9525">
            <a:solidFill>
              <a:schemeClr val="dk2"/>
            </a:solidFill>
            <a:prstDash val="solid"/>
            <a:round/>
            <a:headEnd len="med" w="med" type="none"/>
            <a:tailEnd len="med" w="med" type="triangle"/>
          </a:ln>
        </p:spPr>
      </p:cxnSp>
      <p:cxnSp>
        <p:nvCxnSpPr>
          <p:cNvPr id="148" name="Google Shape;148;g26bd6a2e617_0_26"/>
          <p:cNvCxnSpPr>
            <a:stCxn id="146" idx="0"/>
          </p:cNvCxnSpPr>
          <p:nvPr/>
        </p:nvCxnSpPr>
        <p:spPr>
          <a:xfrm flipH="1" rot="10800000">
            <a:off x="4535400" y="2477863"/>
            <a:ext cx="2455800" cy="16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Arial"/>
              <a:buNone/>
            </a:pPr>
            <a:r>
              <a:rPr lang="en-US"/>
              <a:t>Execution Plan </a:t>
            </a:r>
            <a:endParaRPr/>
          </a:p>
        </p:txBody>
      </p:sp>
      <p:pic>
        <p:nvPicPr>
          <p:cNvPr id="154" name="Google Shape;154;p8"/>
          <p:cNvPicPr preferRelativeResize="0"/>
          <p:nvPr/>
        </p:nvPicPr>
        <p:blipFill rotWithShape="1">
          <a:blip r:embed="rId3">
            <a:alphaModFix/>
          </a:blip>
          <a:srcRect b="6039" l="10374" r="10792" t="23814"/>
          <a:stretch/>
        </p:blipFill>
        <p:spPr>
          <a:xfrm>
            <a:off x="338762" y="2149625"/>
            <a:ext cx="8466475" cy="4708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9"/>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SYSTEM Validation Plan </a:t>
            </a:r>
            <a:br>
              <a:rPr lang="en-US"/>
            </a:br>
            <a:endParaRPr/>
          </a:p>
        </p:txBody>
      </p:sp>
      <p:pic>
        <p:nvPicPr>
          <p:cNvPr id="160" name="Google Shape;160;p9"/>
          <p:cNvPicPr preferRelativeResize="0"/>
          <p:nvPr/>
        </p:nvPicPr>
        <p:blipFill>
          <a:blip r:embed="rId3">
            <a:alphaModFix/>
          </a:blip>
          <a:stretch>
            <a:fillRect/>
          </a:stretch>
        </p:blipFill>
        <p:spPr>
          <a:xfrm>
            <a:off x="4131250" y="3300447"/>
            <a:ext cx="4855001" cy="1640800"/>
          </a:xfrm>
          <a:prstGeom prst="rect">
            <a:avLst/>
          </a:prstGeom>
          <a:noFill/>
          <a:ln>
            <a:noFill/>
          </a:ln>
        </p:spPr>
      </p:pic>
      <p:pic>
        <p:nvPicPr>
          <p:cNvPr id="161" name="Google Shape;161;p9"/>
          <p:cNvPicPr preferRelativeResize="0"/>
          <p:nvPr/>
        </p:nvPicPr>
        <p:blipFill>
          <a:blip r:embed="rId4">
            <a:alphaModFix/>
          </a:blip>
          <a:stretch>
            <a:fillRect/>
          </a:stretch>
        </p:blipFill>
        <p:spPr>
          <a:xfrm>
            <a:off x="152400" y="1852877"/>
            <a:ext cx="3826451" cy="47208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0"/>
          <p:cNvSpPr txBox="1"/>
          <p:nvPr>
            <p:ph idx="1" type="body"/>
          </p:nvPr>
        </p:nvSpPr>
        <p:spPr>
          <a:xfrm>
            <a:off x="457200" y="1608545"/>
            <a:ext cx="8229600" cy="40770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3200"/>
              <a:buNone/>
            </a:pPr>
            <a:r>
              <a:t/>
            </a:r>
            <a:endParaRPr b="1"/>
          </a:p>
          <a:p>
            <a:pPr indent="0" lvl="0" marL="0" rtl="0" algn="l">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rPr b="1" lang="en-US">
                <a:latin typeface="Inter"/>
                <a:ea typeface="Inter"/>
                <a:cs typeface="Inter"/>
                <a:sym typeface="Inter"/>
              </a:rPr>
              <a:t>Thank you</a:t>
            </a:r>
            <a:r>
              <a:rPr b="1" lang="en-US"/>
              <a:t>!</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Problem Statement</a:t>
            </a:r>
            <a:endParaRPr/>
          </a:p>
        </p:txBody>
      </p:sp>
      <p:sp>
        <p:nvSpPr>
          <p:cNvPr id="66" name="Google Shape;66;p3"/>
          <p:cNvSpPr txBox="1"/>
          <p:nvPr>
            <p:ph idx="1" type="body"/>
          </p:nvPr>
        </p:nvSpPr>
        <p:spPr>
          <a:xfrm>
            <a:off x="457200" y="1732750"/>
            <a:ext cx="8229600" cy="50067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lang="en-US" sz="2200"/>
              <a:t>	Most outdoor areas, whether agricultural, recreational, or communal, require pest control. The two most prominent methods of pest control available to users are pesticides and ultrasonic frequency responses. Pesticides are often highly effective at deterring pests but can be a danger to other flora and fauna in the area. According to the ASPCA, of the 230,000 animals helped in 2019 by their Poison Control Center, around 10-15% suffered from issues related to pesticide exposure. Ultrasonic frequency responses are much safer in this aspect having little effect on the surrounding environment, but effectiveness can be a issue due to the limited frequencies being used, and different pests respond to different frequency ranges.</a:t>
            </a:r>
            <a:endParaRPr sz="2200"/>
          </a:p>
          <a:p>
            <a:pPr indent="0" lvl="0" marL="0" rtl="0" algn="l">
              <a:lnSpc>
                <a:spcPct val="80000"/>
              </a:lnSpc>
              <a:spcBef>
                <a:spcPts val="0"/>
              </a:spcBef>
              <a:spcAft>
                <a:spcPts val="0"/>
              </a:spcAft>
              <a:buNone/>
            </a:pPr>
            <a:r>
              <a:rPr lang="en-US" sz="2200"/>
              <a:t>	The goal of the Smart Pest Repeller project is to create a pest control solution that is highly effective like the pesticides solutions used, but does not experience the same environmental drawbacks. This is done by using a ML identification program to identify the types of pests present, then emitting a frequency matched to that pest category.</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g26bd6a2e617_0_32"/>
          <p:cNvPicPr preferRelativeResize="0"/>
          <p:nvPr/>
        </p:nvPicPr>
        <p:blipFill>
          <a:blip r:embed="rId3">
            <a:alphaModFix/>
          </a:blip>
          <a:stretch>
            <a:fillRect/>
          </a:stretch>
        </p:blipFill>
        <p:spPr>
          <a:xfrm rot="10800000">
            <a:off x="843748" y="1737900"/>
            <a:ext cx="6940652" cy="3382200"/>
          </a:xfrm>
          <a:prstGeom prst="rect">
            <a:avLst/>
          </a:prstGeom>
          <a:noFill/>
          <a:ln>
            <a:noFill/>
          </a:ln>
        </p:spPr>
      </p:pic>
      <p:cxnSp>
        <p:nvCxnSpPr>
          <p:cNvPr id="73" name="Google Shape;73;g26bd6a2e617_0_32"/>
          <p:cNvCxnSpPr/>
          <p:nvPr/>
        </p:nvCxnSpPr>
        <p:spPr>
          <a:xfrm flipH="1" rot="10800000">
            <a:off x="1469400" y="3730400"/>
            <a:ext cx="736500" cy="1828200"/>
          </a:xfrm>
          <a:prstGeom prst="straightConnector1">
            <a:avLst/>
          </a:prstGeom>
          <a:noFill/>
          <a:ln cap="flat" cmpd="sng" w="9525">
            <a:solidFill>
              <a:srgbClr val="00FFFF"/>
            </a:solidFill>
            <a:prstDash val="solid"/>
            <a:round/>
            <a:headEnd len="med" w="med" type="none"/>
            <a:tailEnd len="med" w="med" type="triangle"/>
          </a:ln>
        </p:spPr>
      </p:cxnSp>
      <p:cxnSp>
        <p:nvCxnSpPr>
          <p:cNvPr id="74" name="Google Shape;74;g26bd6a2e617_0_32"/>
          <p:cNvCxnSpPr/>
          <p:nvPr/>
        </p:nvCxnSpPr>
        <p:spPr>
          <a:xfrm flipH="1" rot="10800000">
            <a:off x="2296100" y="3067750"/>
            <a:ext cx="1261500" cy="2479200"/>
          </a:xfrm>
          <a:prstGeom prst="straightConnector1">
            <a:avLst/>
          </a:prstGeom>
          <a:noFill/>
          <a:ln cap="flat" cmpd="sng" w="9525">
            <a:solidFill>
              <a:srgbClr val="00FFFF"/>
            </a:solidFill>
            <a:prstDash val="solid"/>
            <a:round/>
            <a:headEnd len="med" w="med" type="none"/>
            <a:tailEnd len="med" w="med" type="triangle"/>
          </a:ln>
        </p:spPr>
      </p:cxnSp>
      <p:cxnSp>
        <p:nvCxnSpPr>
          <p:cNvPr id="75" name="Google Shape;75;g26bd6a2e617_0_32"/>
          <p:cNvCxnSpPr/>
          <p:nvPr/>
        </p:nvCxnSpPr>
        <p:spPr>
          <a:xfrm flipH="1" rot="10800000">
            <a:off x="3087825" y="4187600"/>
            <a:ext cx="307800" cy="1430100"/>
          </a:xfrm>
          <a:prstGeom prst="straightConnector1">
            <a:avLst/>
          </a:prstGeom>
          <a:noFill/>
          <a:ln cap="flat" cmpd="sng" w="9525">
            <a:solidFill>
              <a:srgbClr val="00FFFF"/>
            </a:solidFill>
            <a:prstDash val="solid"/>
            <a:round/>
            <a:headEnd len="med" w="med" type="none"/>
            <a:tailEnd len="med" w="med" type="triangle"/>
          </a:ln>
        </p:spPr>
      </p:cxnSp>
      <p:cxnSp>
        <p:nvCxnSpPr>
          <p:cNvPr id="76" name="Google Shape;76;g26bd6a2e617_0_32"/>
          <p:cNvCxnSpPr/>
          <p:nvPr/>
        </p:nvCxnSpPr>
        <p:spPr>
          <a:xfrm flipH="1" rot="10800000">
            <a:off x="3879600" y="4350725"/>
            <a:ext cx="611400" cy="1219500"/>
          </a:xfrm>
          <a:prstGeom prst="straightConnector1">
            <a:avLst/>
          </a:prstGeom>
          <a:noFill/>
          <a:ln cap="flat" cmpd="sng" w="9525">
            <a:solidFill>
              <a:srgbClr val="00FFFF"/>
            </a:solidFill>
            <a:prstDash val="solid"/>
            <a:round/>
            <a:headEnd len="med" w="med" type="none"/>
            <a:tailEnd len="med" w="med" type="triangle"/>
          </a:ln>
        </p:spPr>
      </p:cxnSp>
      <p:cxnSp>
        <p:nvCxnSpPr>
          <p:cNvPr id="77" name="Google Shape;77;g26bd6a2e617_0_32"/>
          <p:cNvCxnSpPr/>
          <p:nvPr/>
        </p:nvCxnSpPr>
        <p:spPr>
          <a:xfrm flipH="1" rot="10800000">
            <a:off x="4752850" y="3338825"/>
            <a:ext cx="670800" cy="2231400"/>
          </a:xfrm>
          <a:prstGeom prst="straightConnector1">
            <a:avLst/>
          </a:prstGeom>
          <a:noFill/>
          <a:ln cap="flat" cmpd="sng" w="9525">
            <a:solidFill>
              <a:srgbClr val="00FFFF"/>
            </a:solidFill>
            <a:prstDash val="solid"/>
            <a:round/>
            <a:headEnd len="med" w="med" type="none"/>
            <a:tailEnd len="med" w="med" type="triangle"/>
          </a:ln>
        </p:spPr>
      </p:cxnSp>
      <p:cxnSp>
        <p:nvCxnSpPr>
          <p:cNvPr id="78" name="Google Shape;78;g26bd6a2e617_0_32"/>
          <p:cNvCxnSpPr/>
          <p:nvPr/>
        </p:nvCxnSpPr>
        <p:spPr>
          <a:xfrm flipH="1" rot="10800000">
            <a:off x="5637775" y="2792475"/>
            <a:ext cx="997800" cy="2789400"/>
          </a:xfrm>
          <a:prstGeom prst="straightConnector1">
            <a:avLst/>
          </a:prstGeom>
          <a:noFill/>
          <a:ln cap="flat" cmpd="sng" w="9525">
            <a:solidFill>
              <a:srgbClr val="00FFFF"/>
            </a:solidFill>
            <a:prstDash val="solid"/>
            <a:round/>
            <a:headEnd len="med" w="med" type="none"/>
            <a:tailEnd len="med" w="med" type="triangle"/>
          </a:ln>
        </p:spPr>
      </p:cxnSp>
      <p:cxnSp>
        <p:nvCxnSpPr>
          <p:cNvPr id="79" name="Google Shape;79;g26bd6a2e617_0_32"/>
          <p:cNvCxnSpPr/>
          <p:nvPr/>
        </p:nvCxnSpPr>
        <p:spPr>
          <a:xfrm flipH="1" rot="10800000">
            <a:off x="6511025" y="3393400"/>
            <a:ext cx="929100" cy="2246700"/>
          </a:xfrm>
          <a:prstGeom prst="straightConnector1">
            <a:avLst/>
          </a:prstGeom>
          <a:noFill/>
          <a:ln cap="flat" cmpd="sng" w="9525">
            <a:solidFill>
              <a:srgbClr val="00FFFF"/>
            </a:solidFill>
            <a:prstDash val="solid"/>
            <a:round/>
            <a:headEnd len="med" w="med" type="none"/>
            <a:tailEnd len="med" w="med" type="triangle"/>
          </a:ln>
        </p:spPr>
      </p:cxnSp>
      <p:cxnSp>
        <p:nvCxnSpPr>
          <p:cNvPr id="80" name="Google Shape;80;g26bd6a2e617_0_32"/>
          <p:cNvCxnSpPr/>
          <p:nvPr/>
        </p:nvCxnSpPr>
        <p:spPr>
          <a:xfrm rot="10800000">
            <a:off x="7355550" y="4645975"/>
            <a:ext cx="17100" cy="1040700"/>
          </a:xfrm>
          <a:prstGeom prst="straightConnector1">
            <a:avLst/>
          </a:prstGeom>
          <a:noFill/>
          <a:ln cap="flat" cmpd="sng" w="9525">
            <a:solidFill>
              <a:srgbClr val="00FFFF"/>
            </a:solidFill>
            <a:prstDash val="solid"/>
            <a:round/>
            <a:headEnd len="med" w="med" type="none"/>
            <a:tailEnd len="med" w="med" type="triangle"/>
          </a:ln>
        </p:spPr>
      </p:cxnSp>
      <p:sp>
        <p:nvSpPr>
          <p:cNvPr id="81" name="Google Shape;81;g26bd6a2e617_0_32"/>
          <p:cNvSpPr txBox="1"/>
          <p:nvPr/>
        </p:nvSpPr>
        <p:spPr>
          <a:xfrm>
            <a:off x="843750" y="5581875"/>
            <a:ext cx="7096200" cy="14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rPr>
              <a:t>Battery         Power     Relay       Relay       MCU        </a:t>
            </a:r>
            <a:r>
              <a:rPr lang="en-US" sz="1500">
                <a:solidFill>
                  <a:schemeClr val="dk1"/>
                </a:solidFill>
              </a:rPr>
              <a:t>Signal</a:t>
            </a:r>
            <a:r>
              <a:rPr lang="en-US" sz="1500">
                <a:solidFill>
                  <a:schemeClr val="dk1"/>
                </a:solidFill>
              </a:rPr>
              <a:t>      Camera    Motion </a:t>
            </a:r>
            <a:endParaRPr sz="1500">
              <a:solidFill>
                <a:schemeClr val="dk1"/>
              </a:solidFill>
            </a:endParaRPr>
          </a:p>
          <a:p>
            <a:pPr indent="0" lvl="0" marL="0" rtl="0" algn="l">
              <a:spcBef>
                <a:spcPts val="0"/>
              </a:spcBef>
              <a:spcAft>
                <a:spcPts val="0"/>
              </a:spcAft>
              <a:buNone/>
            </a:pPr>
            <a:r>
              <a:rPr lang="en-US" sz="1500">
                <a:solidFill>
                  <a:schemeClr val="dk1"/>
                </a:solidFill>
              </a:rPr>
              <a:t>                    Supply   Control                                   Generation                  Sensor</a:t>
            </a:r>
            <a:endParaRPr sz="1500">
              <a:solidFill>
                <a:schemeClr val="dk1"/>
              </a:solidFill>
            </a:endParaRPr>
          </a:p>
          <a:p>
            <a:pPr indent="0" lvl="0" marL="0" rtl="0" algn="l">
              <a:spcBef>
                <a:spcPts val="0"/>
              </a:spcBef>
              <a:spcAft>
                <a:spcPts val="0"/>
              </a:spcAft>
              <a:buNone/>
            </a:pPr>
            <a:r>
              <a:rPr lang="en-US" sz="1500">
                <a:solidFill>
                  <a:schemeClr val="dk1"/>
                </a:solidFill>
              </a:rPr>
              <a:t>                                 (on/off switch for users)</a:t>
            </a:r>
            <a:endParaRPr sz="1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g26bd9fda19f_0_25"/>
          <p:cNvPicPr preferRelativeResize="0"/>
          <p:nvPr/>
        </p:nvPicPr>
        <p:blipFill>
          <a:blip r:embed="rId3">
            <a:alphaModFix/>
          </a:blip>
          <a:stretch>
            <a:fillRect/>
          </a:stretch>
        </p:blipFill>
        <p:spPr>
          <a:xfrm>
            <a:off x="84038" y="2975325"/>
            <a:ext cx="6073475" cy="3140650"/>
          </a:xfrm>
          <a:prstGeom prst="rect">
            <a:avLst/>
          </a:prstGeom>
          <a:noFill/>
          <a:ln>
            <a:noFill/>
          </a:ln>
        </p:spPr>
      </p:pic>
      <p:pic>
        <p:nvPicPr>
          <p:cNvPr id="88" name="Google Shape;88;g26bd9fda19f_0_25"/>
          <p:cNvPicPr preferRelativeResize="0"/>
          <p:nvPr/>
        </p:nvPicPr>
        <p:blipFill rotWithShape="1">
          <a:blip r:embed="rId4">
            <a:alphaModFix/>
          </a:blip>
          <a:srcRect b="0" l="60945" r="0" t="0"/>
          <a:stretch/>
        </p:blipFill>
        <p:spPr>
          <a:xfrm rot="-2985307">
            <a:off x="5729104" y="1939825"/>
            <a:ext cx="1094450" cy="2649126"/>
          </a:xfrm>
          <a:prstGeom prst="rect">
            <a:avLst/>
          </a:prstGeom>
          <a:noFill/>
          <a:ln>
            <a:noFill/>
          </a:ln>
        </p:spPr>
      </p:pic>
      <p:pic>
        <p:nvPicPr>
          <p:cNvPr id="89" name="Google Shape;89;g26bd9fda19f_0_25"/>
          <p:cNvPicPr preferRelativeResize="0"/>
          <p:nvPr/>
        </p:nvPicPr>
        <p:blipFill>
          <a:blip r:embed="rId5">
            <a:alphaModFix/>
          </a:blip>
          <a:stretch>
            <a:fillRect/>
          </a:stretch>
        </p:blipFill>
        <p:spPr>
          <a:xfrm rot="-3868987">
            <a:off x="6907850" y="745551"/>
            <a:ext cx="1491073" cy="1491073"/>
          </a:xfrm>
          <a:prstGeom prst="rect">
            <a:avLst/>
          </a:prstGeom>
          <a:noFill/>
          <a:ln>
            <a:noFill/>
          </a:ln>
        </p:spPr>
      </p:pic>
      <p:pic>
        <p:nvPicPr>
          <p:cNvPr id="90" name="Google Shape;90;g26bd9fda19f_0_25"/>
          <p:cNvPicPr preferRelativeResize="0"/>
          <p:nvPr/>
        </p:nvPicPr>
        <p:blipFill>
          <a:blip r:embed="rId6">
            <a:alphaModFix/>
          </a:blip>
          <a:stretch>
            <a:fillRect/>
          </a:stretch>
        </p:blipFill>
        <p:spPr>
          <a:xfrm rot="-4026776">
            <a:off x="5949036" y="942942"/>
            <a:ext cx="1561248" cy="919351"/>
          </a:xfrm>
          <a:prstGeom prst="rect">
            <a:avLst/>
          </a:prstGeom>
          <a:noFill/>
          <a:ln>
            <a:noFill/>
          </a:ln>
        </p:spPr>
      </p:pic>
      <p:pic>
        <p:nvPicPr>
          <p:cNvPr id="91" name="Google Shape;91;g26bd9fda19f_0_25"/>
          <p:cNvPicPr preferRelativeResize="0"/>
          <p:nvPr/>
        </p:nvPicPr>
        <p:blipFill>
          <a:blip r:embed="rId7">
            <a:alphaModFix/>
          </a:blip>
          <a:stretch>
            <a:fillRect/>
          </a:stretch>
        </p:blipFill>
        <p:spPr>
          <a:xfrm rot="-2546538">
            <a:off x="7675475" y="2159450"/>
            <a:ext cx="1574562" cy="1259650"/>
          </a:xfrm>
          <a:prstGeom prst="rect">
            <a:avLst/>
          </a:prstGeom>
          <a:noFill/>
          <a:ln>
            <a:noFill/>
          </a:ln>
        </p:spPr>
      </p:pic>
      <p:sp>
        <p:nvSpPr>
          <p:cNvPr id="92" name="Google Shape;92;g26bd9fda19f_0_25"/>
          <p:cNvSpPr txBox="1"/>
          <p:nvPr/>
        </p:nvSpPr>
        <p:spPr>
          <a:xfrm>
            <a:off x="7587075" y="439800"/>
            <a:ext cx="11523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rPr>
              <a:t>(fleeing animals)</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5"/>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a:t>
            </a:r>
            <a:endParaRPr/>
          </a:p>
        </p:txBody>
      </p:sp>
      <p:graphicFrame>
        <p:nvGraphicFramePr>
          <p:cNvPr id="98" name="Google Shape;98;p5"/>
          <p:cNvGraphicFramePr/>
          <p:nvPr/>
        </p:nvGraphicFramePr>
        <p:xfrm>
          <a:off x="230909" y="2786929"/>
          <a:ext cx="3000000" cy="3000000"/>
        </p:xfrm>
        <a:graphic>
          <a:graphicData uri="http://schemas.openxmlformats.org/drawingml/2006/table">
            <a:tbl>
              <a:tblPr>
                <a:noFill/>
                <a:tableStyleId>{D4E39AFD-C2AB-437C-B963-4A126B10801F}</a:tableStyleId>
              </a:tblPr>
              <a:tblGrid>
                <a:gridCol w="1245350"/>
                <a:gridCol w="1240575"/>
                <a:gridCol w="1242975"/>
                <a:gridCol w="1252525"/>
                <a:gridCol w="1308550"/>
                <a:gridCol w="1182175"/>
                <a:gridCol w="1099200"/>
              </a:tblGrid>
              <a:tr h="1387900">
                <a:tc>
                  <a:txBody>
                    <a:bodyPr/>
                    <a:lstStyle/>
                    <a:p>
                      <a:pPr indent="0" lvl="0" marL="0" marR="0" rtl="0" algn="ctr">
                        <a:spcBef>
                          <a:spcPts val="0"/>
                        </a:spcBef>
                        <a:spcAft>
                          <a:spcPts val="0"/>
                        </a:spcAft>
                        <a:buNone/>
                      </a:pPr>
                      <a:r>
                        <a:rPr lang="en-US" sz="1300" u="none" cap="none" strike="noStrike"/>
                        <a:t>Subsystem Designs and Testing</a:t>
                      </a:r>
                      <a:endParaRPr/>
                    </a:p>
                    <a:p>
                      <a:pPr indent="0" lvl="0" marL="0" marR="0" rtl="0" algn="ctr">
                        <a:spcBef>
                          <a:spcPts val="0"/>
                        </a:spcBef>
                        <a:spcAft>
                          <a:spcPts val="0"/>
                        </a:spcAft>
                        <a:buNone/>
                      </a:pPr>
                      <a:r>
                        <a:rPr lang="en-US" sz="1300" u="none" cap="none" strike="noStrike"/>
                        <a:t>(</a:t>
                      </a:r>
                      <a:r>
                        <a:rPr lang="en-US" sz="1300"/>
                        <a:t>was to be completed 3/1, work ongoing</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lang="en-US" sz="1300"/>
                        <a:t>Integration of power subsystem and MCU </a:t>
                      </a:r>
                      <a:r>
                        <a:rPr lang="en-US" sz="1300" u="none" cap="none" strike="noStrike"/>
                        <a:t>(</a:t>
                      </a:r>
                      <a:r>
                        <a:rPr lang="en-US" sz="1300"/>
                        <a:t>was to be completed 3/17, work ongoing</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lang="en-US" sz="1300" u="none" cap="none" strike="noStrike"/>
                        <a:t>Integration of </a:t>
                      </a:r>
                      <a:r>
                        <a:rPr lang="en-US" sz="1300"/>
                        <a:t>Detection and Emitter System</a:t>
                      </a:r>
                      <a:r>
                        <a:rPr lang="en-US" sz="1300" u="none" cap="none" strike="noStrike"/>
                        <a:t> </a:t>
                      </a:r>
                      <a:br>
                        <a:rPr lang="en-US" sz="1300" u="none" cap="none" strike="noStrike"/>
                      </a:br>
                      <a:r>
                        <a:rPr lang="en-US" sz="1300" u="none" cap="none" strike="noStrike"/>
                        <a:t>(compl</a:t>
                      </a:r>
                      <a:r>
                        <a:rPr lang="en-US" sz="1300"/>
                        <a:t>eted 3/7</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lang="en-US" sz="1300" u="none" cap="none" strike="noStrike"/>
                        <a:t>Final Integration </a:t>
                      </a:r>
                      <a:br>
                        <a:rPr lang="en-US" sz="1300" u="none" cap="none" strike="noStrike"/>
                      </a:br>
                      <a:r>
                        <a:rPr lang="en-US" sz="1300" u="none" cap="none" strike="noStrike"/>
                        <a:t>(</a:t>
                      </a:r>
                      <a:r>
                        <a:rPr lang="en-US" sz="1300"/>
                        <a:t>to be completed by 3/23</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lang="en-US" sz="1300" u="none" cap="none" strike="noStrike"/>
                        <a:t>System Test</a:t>
                      </a:r>
                      <a:br>
                        <a:rPr lang="en-US" sz="1300" u="none" cap="none" strike="noStrike"/>
                      </a:br>
                      <a:r>
                        <a:rPr lang="en-US" sz="1300" u="none" cap="none" strike="noStrike"/>
                        <a:t>(to complete by </a:t>
                      </a:r>
                      <a:r>
                        <a:rPr lang="en-US" sz="1300"/>
                        <a:t>4/1</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300" u="none" cap="none" strike="noStrike"/>
                        <a:t>Validation</a:t>
                      </a:r>
                      <a:br>
                        <a:rPr lang="en-US" sz="1300" u="none" cap="none" strike="noStrike"/>
                      </a:br>
                      <a:r>
                        <a:rPr lang="en-US" sz="1300" u="none" cap="none" strike="noStrike"/>
                        <a:t>(to complete by </a:t>
                      </a:r>
                      <a:r>
                        <a:rPr lang="en-US" sz="1300"/>
                        <a:t>4/8</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1300" u="none" cap="none" strike="noStrike"/>
                        <a:t>Demo and Report </a:t>
                      </a:r>
                      <a:br>
                        <a:rPr lang="en-US" sz="1300" u="none" cap="none" strike="noStrike"/>
                      </a:br>
                      <a:r>
                        <a:rPr lang="en-US" sz="1300" u="none" cap="none" strike="noStrike"/>
                        <a:t>(to complete by </a:t>
                      </a:r>
                      <a:r>
                        <a:rPr lang="en-US" sz="1300"/>
                        <a:t>4/15</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6"/>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Michael McNeil</a:t>
            </a:r>
            <a:endParaRPr/>
          </a:p>
        </p:txBody>
      </p:sp>
      <p:graphicFrame>
        <p:nvGraphicFramePr>
          <p:cNvPr id="104" name="Google Shape;104;p6"/>
          <p:cNvGraphicFramePr/>
          <p:nvPr/>
        </p:nvGraphicFramePr>
        <p:xfrm>
          <a:off x="685800" y="1952075"/>
          <a:ext cx="3000000" cy="3000000"/>
        </p:xfrm>
        <a:graphic>
          <a:graphicData uri="http://schemas.openxmlformats.org/drawingml/2006/table">
            <a:tbl>
              <a:tblPr>
                <a:noFill/>
                <a:tableStyleId>{D4E39AFD-C2AB-437C-B963-4A126B10801F}</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u="none" cap="none" strike="noStrike">
                          <a:solidFill>
                            <a:srgbClr val="FF0000"/>
                          </a:solidFill>
                        </a:rPr>
                        <a:t> 4</a:t>
                      </a:r>
                      <a:r>
                        <a:rPr lang="en-US" sz="1800">
                          <a:solidFill>
                            <a:srgbClr val="FF0000"/>
                          </a:solidFill>
                        </a:rPr>
                        <a:t>5 </a:t>
                      </a:r>
                      <a:r>
                        <a:rPr lang="en-US" sz="1800" u="none" cap="none" strike="noStrike">
                          <a:solidFill>
                            <a:srgbClr val="FF0000"/>
                          </a:solidFill>
                        </a:rPr>
                        <a:t>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0" lvl="0" marL="0" marR="0" rtl="0" algn="l">
                        <a:spcBef>
                          <a:spcPts val="0"/>
                        </a:spcBef>
                        <a:spcAft>
                          <a:spcPts val="0"/>
                        </a:spcAft>
                        <a:buClr>
                          <a:schemeClr val="dk1"/>
                        </a:buClr>
                        <a:buSzPts val="1800"/>
                        <a:buFont typeface="Arial"/>
                        <a:buNone/>
                      </a:pPr>
                      <a:r>
                        <a:rPr lang="en-US" sz="1800"/>
                        <a:t>-Tested and debugged voltage regulator circuit</a:t>
                      </a:r>
                      <a:endParaRPr sz="1800"/>
                    </a:p>
                    <a:p>
                      <a:pPr indent="0" lvl="0" marL="0" marR="0" rtl="0" algn="l">
                        <a:spcBef>
                          <a:spcPts val="0"/>
                        </a:spcBef>
                        <a:spcAft>
                          <a:spcPts val="0"/>
                        </a:spcAft>
                        <a:buClr>
                          <a:schemeClr val="dk1"/>
                        </a:buClr>
                        <a:buSzPts val="1800"/>
                        <a:buFont typeface="Arial"/>
                        <a:buNone/>
                      </a:pPr>
                      <a:r>
                        <a:rPr lang="en-US" sz="1800"/>
                        <a:t>-Load tested PCB</a:t>
                      </a:r>
                      <a:endParaRPr sz="1800"/>
                    </a:p>
                    <a:p>
                      <a:pPr indent="0" lvl="0" marL="0" marR="0" rtl="0" algn="l">
                        <a:spcBef>
                          <a:spcPts val="0"/>
                        </a:spcBef>
                        <a:spcAft>
                          <a:spcPts val="0"/>
                        </a:spcAft>
                        <a:buClr>
                          <a:schemeClr val="dk1"/>
                        </a:buClr>
                        <a:buSzPts val="1800"/>
                        <a:buFont typeface="Arial"/>
                        <a:buNone/>
                      </a:pPr>
                      <a:r>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-Address issue with charger being stuck in “fault” state</a:t>
                      </a:r>
                      <a:endParaRPr sz="1800"/>
                    </a:p>
                    <a:p>
                      <a:pPr indent="0" lvl="0" marL="0" marR="0" rtl="0" algn="l">
                        <a:spcBef>
                          <a:spcPts val="0"/>
                        </a:spcBef>
                        <a:spcAft>
                          <a:spcPts val="0"/>
                        </a:spcAft>
                        <a:buNone/>
                      </a:pPr>
                      <a:r>
                        <a:rPr lang="en-US" sz="1800"/>
                        <a:t>-Ongoing integration and system testing</a:t>
                      </a:r>
                      <a:endParaRPr sz="1800"/>
                    </a:p>
                    <a:p>
                      <a:pPr indent="0" lvl="0" marL="0" marR="0" rtl="0" algn="l">
                        <a:spcBef>
                          <a:spcPts val="0"/>
                        </a:spcBef>
                        <a:spcAft>
                          <a:spcPts val="0"/>
                        </a:spcAft>
                        <a:buNone/>
                      </a:pPr>
                      <a:r>
                        <a:rPr lang="en-US" sz="1800"/>
                        <a:t>-Work with group on chassis design/production</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7"/>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Michael McNeil</a:t>
            </a:r>
            <a:endParaRPr/>
          </a:p>
        </p:txBody>
      </p:sp>
      <p:sp>
        <p:nvSpPr>
          <p:cNvPr id="110" name="Google Shape;110;p7"/>
          <p:cNvSpPr txBox="1"/>
          <p:nvPr/>
        </p:nvSpPr>
        <p:spPr>
          <a:xfrm>
            <a:off x="179750" y="2032700"/>
            <a:ext cx="3038700" cy="44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u="sng">
                <a:solidFill>
                  <a:schemeClr val="dk1"/>
                </a:solidFill>
              </a:rPr>
              <a:t>Results:</a:t>
            </a:r>
            <a:endParaRPr b="1" sz="2000" u="sng">
              <a:solidFill>
                <a:schemeClr val="dk1"/>
              </a:solidFill>
            </a:endParaRPr>
          </a:p>
          <a:p>
            <a:pPr indent="0" lvl="0" marL="0" rtl="0" algn="l">
              <a:spcBef>
                <a:spcPts val="0"/>
              </a:spcBef>
              <a:spcAft>
                <a:spcPts val="0"/>
              </a:spcAft>
              <a:buNone/>
            </a:pPr>
            <a:r>
              <a:rPr lang="en-US" sz="2000">
                <a:solidFill>
                  <a:schemeClr val="dk1"/>
                </a:solidFill>
              </a:rPr>
              <a:t>-Load tested under wall and battery power</a:t>
            </a:r>
            <a:endParaRPr sz="2000">
              <a:solidFill>
                <a:schemeClr val="dk1"/>
              </a:solidFill>
            </a:endParaRPr>
          </a:p>
          <a:p>
            <a:pPr indent="0" lvl="0" marL="0" rtl="0" algn="l">
              <a:spcBef>
                <a:spcPts val="0"/>
              </a:spcBef>
              <a:spcAft>
                <a:spcPts val="0"/>
              </a:spcAft>
              <a:buNone/>
            </a:pPr>
            <a:r>
              <a:rPr lang="en-US" sz="2000">
                <a:solidFill>
                  <a:schemeClr val="dk1"/>
                </a:solidFill>
              </a:rPr>
              <a:t>-Also tested output under various other input voltages between 3V and 16V (voltage range for regulator)</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111" name="Google Shape;111;p7"/>
          <p:cNvPicPr preferRelativeResize="0"/>
          <p:nvPr/>
        </p:nvPicPr>
        <p:blipFill>
          <a:blip r:embed="rId3">
            <a:alphaModFix/>
          </a:blip>
          <a:stretch>
            <a:fillRect/>
          </a:stretch>
        </p:blipFill>
        <p:spPr>
          <a:xfrm>
            <a:off x="3362850" y="2101474"/>
            <a:ext cx="2418301" cy="3224402"/>
          </a:xfrm>
          <a:prstGeom prst="rect">
            <a:avLst/>
          </a:prstGeom>
          <a:noFill/>
          <a:ln>
            <a:noFill/>
          </a:ln>
        </p:spPr>
      </p:pic>
      <p:pic>
        <p:nvPicPr>
          <p:cNvPr id="112" name="Google Shape;112;p7"/>
          <p:cNvPicPr preferRelativeResize="0"/>
          <p:nvPr/>
        </p:nvPicPr>
        <p:blipFill>
          <a:blip r:embed="rId4">
            <a:alphaModFix/>
          </a:blip>
          <a:stretch>
            <a:fillRect/>
          </a:stretch>
        </p:blipFill>
        <p:spPr>
          <a:xfrm>
            <a:off x="6177550" y="2737325"/>
            <a:ext cx="2312901" cy="30838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6bd9fda19f_0_4"/>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Andrew Albritton</a:t>
            </a:r>
            <a:endParaRPr/>
          </a:p>
        </p:txBody>
      </p:sp>
      <p:graphicFrame>
        <p:nvGraphicFramePr>
          <p:cNvPr id="118" name="Google Shape;118;g26bd9fda19f_0_4"/>
          <p:cNvGraphicFramePr/>
          <p:nvPr/>
        </p:nvGraphicFramePr>
        <p:xfrm>
          <a:off x="685800" y="1952075"/>
          <a:ext cx="3000000" cy="3000000"/>
        </p:xfrm>
        <a:graphic>
          <a:graphicData uri="http://schemas.openxmlformats.org/drawingml/2006/table">
            <a:tbl>
              <a:tblPr>
                <a:noFill/>
                <a:tableStyleId>{D4E39AFD-C2AB-437C-B963-4A126B10801F}</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u="none" cap="none" strike="noStrike">
                          <a:solidFill>
                            <a:srgbClr val="FF0000"/>
                          </a:solidFill>
                        </a:rPr>
                        <a:t> </a:t>
                      </a:r>
                      <a:r>
                        <a:rPr lang="en-US" sz="1800">
                          <a:solidFill>
                            <a:srgbClr val="FF0000"/>
                          </a:solidFill>
                        </a:rPr>
                        <a:t>68</a:t>
                      </a:r>
                      <a:r>
                        <a:rPr lang="en-US" sz="1800">
                          <a:solidFill>
                            <a:srgbClr val="FF0000"/>
                          </a:solidFill>
                        </a:rPr>
                        <a:t> </a:t>
                      </a:r>
                      <a:r>
                        <a:rPr lang="en-US" sz="1800" u="none" cap="none" strike="noStrike">
                          <a:solidFill>
                            <a:srgbClr val="FF0000"/>
                          </a:solidFill>
                        </a:rPr>
                        <a:t>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Coral Board run detection on boot </a:t>
                      </a:r>
                      <a:endParaRPr sz="1800"/>
                    </a:p>
                    <a:p>
                      <a:pPr indent="-342900" lvl="0" marL="457200" marR="0" rtl="0" algn="l">
                        <a:spcBef>
                          <a:spcPts val="0"/>
                        </a:spcBef>
                        <a:spcAft>
                          <a:spcPts val="0"/>
                        </a:spcAft>
                        <a:buSzPts val="1800"/>
                        <a:buChar char="●"/>
                      </a:pPr>
                      <a:r>
                        <a:rPr lang="en-US" sz="1800"/>
                        <a:t>Wrote and validated SPI communication with signal generation backup board (SPI will be the same configuration on the designed board as the backup board)</a:t>
                      </a:r>
                      <a:endParaRPr sz="1800"/>
                    </a:p>
                    <a:p>
                      <a:pPr indent="-342900" lvl="0" marL="457200" marR="0" rtl="0" algn="l">
                        <a:spcBef>
                          <a:spcPts val="0"/>
                        </a:spcBef>
                        <a:spcAft>
                          <a:spcPts val="0"/>
                        </a:spcAft>
                        <a:buSzPts val="1800"/>
                        <a:buChar char="●"/>
                      </a:pPr>
                      <a:r>
                        <a:rPr lang="en-US" sz="1800"/>
                        <a:t>Data-set Changed to polygonal boxing</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Finish integration with power delivery subsystem</a:t>
                      </a:r>
                      <a:endParaRPr sz="1800"/>
                    </a:p>
                    <a:p>
                      <a:pPr indent="-342900" lvl="0" marL="457200" marR="0" rtl="0" algn="l">
                        <a:spcBef>
                          <a:spcPts val="0"/>
                        </a:spcBef>
                        <a:spcAft>
                          <a:spcPts val="0"/>
                        </a:spcAft>
                        <a:buSzPts val="1800"/>
                        <a:buChar char="●"/>
                      </a:pPr>
                      <a:r>
                        <a:rPr lang="en-US" sz="1800"/>
                        <a:t>Begin testing full integrated system</a:t>
                      </a:r>
                      <a:endParaRPr sz="1800"/>
                    </a:p>
                    <a:p>
                      <a:pPr indent="-342900" lvl="0" marL="457200" marR="0" rtl="0" algn="l">
                        <a:spcBef>
                          <a:spcPts val="0"/>
                        </a:spcBef>
                        <a:spcAft>
                          <a:spcPts val="0"/>
                        </a:spcAft>
                        <a:buSzPts val="1800"/>
                        <a:buChar char="●"/>
                      </a:pPr>
                      <a:r>
                        <a:rPr lang="en-US" sz="1800"/>
                        <a:t>Continue improving model performance</a:t>
                      </a:r>
                      <a:endParaRPr sz="1800"/>
                    </a:p>
                    <a:p>
                      <a:pPr indent="-342900" lvl="0" marL="457200" marR="0" rtl="0" algn="l">
                        <a:spcBef>
                          <a:spcPts val="0"/>
                        </a:spcBef>
                        <a:spcAft>
                          <a:spcPts val="0"/>
                        </a:spcAft>
                        <a:buSzPts val="1800"/>
                        <a:buChar char="●"/>
                      </a:pPr>
                      <a:r>
                        <a:rPr lang="en-US" sz="1800"/>
                        <a:t>Begin designing Smart Pest Repeller </a:t>
                      </a:r>
                      <a:r>
                        <a:rPr lang="en-US" sz="1800"/>
                        <a:t>chassis.</a:t>
                      </a:r>
                      <a:r>
                        <a:rPr lang="en-US" sz="1800"/>
                        <a:t>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6bd6a2e617_0_20"/>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Andrew Albritton</a:t>
            </a:r>
            <a:endParaRPr/>
          </a:p>
        </p:txBody>
      </p:sp>
      <p:pic>
        <p:nvPicPr>
          <p:cNvPr id="124" name="Google Shape;124;g26bd6a2e617_0_20"/>
          <p:cNvPicPr preferRelativeResize="0"/>
          <p:nvPr/>
        </p:nvPicPr>
        <p:blipFill>
          <a:blip r:embed="rId3">
            <a:alphaModFix/>
          </a:blip>
          <a:stretch>
            <a:fillRect/>
          </a:stretch>
        </p:blipFill>
        <p:spPr>
          <a:xfrm>
            <a:off x="152400" y="2157675"/>
            <a:ext cx="4216225" cy="4204575"/>
          </a:xfrm>
          <a:prstGeom prst="rect">
            <a:avLst/>
          </a:prstGeom>
          <a:noFill/>
          <a:ln>
            <a:noFill/>
          </a:ln>
        </p:spPr>
      </p:pic>
      <p:pic>
        <p:nvPicPr>
          <p:cNvPr id="125" name="Google Shape;125;g26bd6a2e617_0_20"/>
          <p:cNvPicPr preferRelativeResize="0"/>
          <p:nvPr/>
        </p:nvPicPr>
        <p:blipFill>
          <a:blip r:embed="rId4">
            <a:alphaModFix/>
          </a:blip>
          <a:stretch>
            <a:fillRect/>
          </a:stretch>
        </p:blipFill>
        <p:spPr>
          <a:xfrm>
            <a:off x="4521025" y="2390552"/>
            <a:ext cx="4470574" cy="3420439"/>
          </a:xfrm>
          <a:prstGeom prst="rect">
            <a:avLst/>
          </a:prstGeom>
          <a:noFill/>
          <a:ln>
            <a:noFill/>
          </a:ln>
        </p:spPr>
      </p:pic>
      <p:pic>
        <p:nvPicPr>
          <p:cNvPr id="126" name="Google Shape;126;g26bd6a2e617_0_20"/>
          <p:cNvPicPr preferRelativeResize="0"/>
          <p:nvPr/>
        </p:nvPicPr>
        <p:blipFill>
          <a:blip r:embed="rId5">
            <a:alphaModFix/>
          </a:blip>
          <a:stretch>
            <a:fillRect/>
          </a:stretch>
        </p:blipFill>
        <p:spPr>
          <a:xfrm>
            <a:off x="4822738" y="2662500"/>
            <a:ext cx="3867150" cy="2876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